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73" r:id="rId2"/>
    <p:sldId id="258" r:id="rId3"/>
    <p:sldId id="274" r:id="rId4"/>
    <p:sldId id="260" r:id="rId5"/>
    <p:sldId id="259" r:id="rId6"/>
    <p:sldId id="275" r:id="rId7"/>
    <p:sldId id="276" r:id="rId8"/>
    <p:sldId id="277" r:id="rId9"/>
    <p:sldId id="278" r:id="rId10"/>
    <p:sldId id="279" r:id="rId11"/>
    <p:sldId id="261" r:id="rId12"/>
    <p:sldId id="262" r:id="rId13"/>
    <p:sldId id="272" r:id="rId14"/>
    <p:sldId id="263" r:id="rId15"/>
    <p:sldId id="264" r:id="rId16"/>
    <p:sldId id="266" r:id="rId17"/>
    <p:sldId id="267" r:id="rId18"/>
    <p:sldId id="270" r:id="rId19"/>
    <p:sldId id="280" r:id="rId20"/>
    <p:sldId id="257" r:id="rId2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131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01B1D-BC49-494C-B392-B10020B4F861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4C88D-5181-45E3-BF99-FD3A70419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089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00C525-953E-4A6C-A27E-E5387F11F56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35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55E64-592D-7364-CDCD-0F31974FD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D6D9EF-91D9-CFA1-CB0D-D8CCA5550A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2F9939-53F2-A783-8CB4-512791A8F2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EE0F4-8AC5-7708-6323-23013F0C25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00C525-953E-4A6C-A27E-E5387F11F56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412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221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8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03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1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79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18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86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6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364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37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989739E-2B09-412B-8C95-F61720E9DFBE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55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manoradventure/norfolklake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567A3-6DD0-B5CB-BDE6-F8BB76B3DA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Norfolk Lakes Residential Trip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088E5C-4F9A-D9D9-F48F-0721F993C6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Two-night residential visit to:</a:t>
            </a:r>
          </a:p>
          <a:p>
            <a:r>
              <a:rPr lang="en-GB" dirty="0"/>
              <a:t>Norfolk Lakes Activity Centre</a:t>
            </a:r>
          </a:p>
          <a:p>
            <a:r>
              <a:rPr lang="en-GB" dirty="0" smtClean="0"/>
              <a:t>MONDAY 13</a:t>
            </a:r>
            <a:r>
              <a:rPr lang="en-GB" baseline="30000" dirty="0" smtClean="0"/>
              <a:t>TH</a:t>
            </a:r>
            <a:r>
              <a:rPr lang="en-GB" dirty="0" smtClean="0"/>
              <a:t> JULY – WEDNESDAY 15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795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4BA87-4413-EE46-52DC-523414E2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67"/>
            <a:ext cx="10515600" cy="1325563"/>
          </a:xfrm>
        </p:spPr>
        <p:txBody>
          <a:bodyPr/>
          <a:lstStyle/>
          <a:p>
            <a:r>
              <a:rPr lang="en-GB" dirty="0"/>
              <a:t>Trip Journey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8DF593-D1E0-1442-C846-D7F4017230C8}"/>
              </a:ext>
            </a:extLst>
          </p:cNvPr>
          <p:cNvSpPr txBox="1"/>
          <p:nvPr/>
        </p:nvSpPr>
        <p:spPr>
          <a:xfrm>
            <a:off x="-69659" y="2374631"/>
            <a:ext cx="48502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Norfolk Lakes Activity Centre, </a:t>
            </a:r>
          </a:p>
          <a:p>
            <a:pPr algn="ctr"/>
            <a:r>
              <a:rPr lang="en-GB" sz="2000" dirty="0"/>
              <a:t>Quarry Ln,  Norwich </a:t>
            </a:r>
          </a:p>
          <a:p>
            <a:pPr algn="ctr"/>
            <a:r>
              <a:rPr lang="en-GB" sz="2000" dirty="0"/>
              <a:t>NR9 5RS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3A2000-5BE8-7E40-8F14-151824071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294" y="262086"/>
            <a:ext cx="6439197" cy="63338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9DA5E2D-62A2-4630-84C3-0ACB75833FD3}"/>
              </a:ext>
            </a:extLst>
          </p:cNvPr>
          <p:cNvSpPr txBox="1"/>
          <p:nvPr/>
        </p:nvSpPr>
        <p:spPr>
          <a:xfrm>
            <a:off x="262509" y="1189190"/>
            <a:ext cx="3990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Lunch at: </a:t>
            </a:r>
            <a:r>
              <a:rPr lang="en-GB" sz="2000" dirty="0" err="1"/>
              <a:t>Center</a:t>
            </a:r>
            <a:r>
              <a:rPr lang="en-GB" sz="2000" dirty="0"/>
              <a:t> Parcs Elveden Forest, Elveden Forest Elveden Forest Brandon, Thetford IP24 3TR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E798557-F533-8F30-F245-5C4B5B3E47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73" y="3580012"/>
            <a:ext cx="3990474" cy="301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651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EE586-8C79-779D-4591-B9A12E3D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D7131D-01E5-9489-9817-B22C382B9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84" y="765634"/>
            <a:ext cx="9725631" cy="5326731"/>
          </a:xfrm>
        </p:spPr>
      </p:pic>
    </p:spTree>
    <p:extLst>
      <p:ext uri="{BB962C8B-B14F-4D97-AF65-F5344CB8AC3E}">
        <p14:creationId xmlns:p14="http://schemas.microsoft.com/office/powerpoint/2010/main" val="121881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5F7643-6554-F0EC-7BD1-13520A46C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1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81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4121" y="138022"/>
            <a:ext cx="10209416" cy="50809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98701" y="5393437"/>
            <a:ext cx="4834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https://vimeo.com/manoradventure/norfolklakes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52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2E22B-FDB5-A083-9D52-F50F41F03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1: </a:t>
            </a:r>
            <a:r>
              <a:rPr lang="en-GB" dirty="0" smtClean="0"/>
              <a:t>Monday 13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94D10-40FD-4B92-C834-1E535E152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5482389" cy="4802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8:45: Children to arrive in hall where they will leave their luggage where medicines will be collected. </a:t>
            </a:r>
          </a:p>
          <a:p>
            <a:pPr marL="0" indent="0">
              <a:buNone/>
            </a:pPr>
            <a:r>
              <a:rPr lang="en-GB" dirty="0"/>
              <a:t>9.00 – 9.30: Inform the children of groups/rooms. </a:t>
            </a:r>
          </a:p>
          <a:p>
            <a:pPr marL="0" indent="0">
              <a:buNone/>
            </a:pPr>
            <a:r>
              <a:rPr lang="en-GB" dirty="0"/>
              <a:t>9.30: Luggage placed on bus. </a:t>
            </a:r>
          </a:p>
          <a:p>
            <a:pPr marL="0" indent="0">
              <a:buNone/>
            </a:pPr>
            <a:r>
              <a:rPr lang="en-GB" dirty="0"/>
              <a:t>10.00: Depart school</a:t>
            </a:r>
          </a:p>
          <a:p>
            <a:pPr marL="0" indent="0">
              <a:buNone/>
            </a:pPr>
            <a:r>
              <a:rPr lang="en-GB" dirty="0"/>
              <a:t>11.30: Stop for lunch at Thetford.</a:t>
            </a:r>
          </a:p>
          <a:p>
            <a:pPr marL="0" indent="0">
              <a:buNone/>
            </a:pPr>
            <a:r>
              <a:rPr lang="en-GB" dirty="0"/>
              <a:t>14.00: Arrive at Norfolk Lakes</a:t>
            </a:r>
          </a:p>
          <a:p>
            <a:pPr marL="0" indent="0">
              <a:buNone/>
            </a:pPr>
            <a:r>
              <a:rPr lang="en-GB" dirty="0"/>
              <a:t>14.30  Room allocation and settle in</a:t>
            </a:r>
          </a:p>
          <a:p>
            <a:pPr marL="0" indent="0">
              <a:buNone/>
            </a:pPr>
            <a:r>
              <a:rPr lang="en-GB" dirty="0"/>
              <a:t>15.45: Activity 1</a:t>
            </a:r>
          </a:p>
          <a:p>
            <a:pPr marL="0" indent="0">
              <a:buNone/>
            </a:pPr>
            <a:r>
              <a:rPr lang="en-GB" dirty="0"/>
              <a:t>17.50: Dinner</a:t>
            </a:r>
          </a:p>
          <a:p>
            <a:pPr marL="0" indent="0">
              <a:buNone/>
            </a:pPr>
            <a:r>
              <a:rPr lang="en-GB" dirty="0"/>
              <a:t>19.00-20.30: Activity 2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65F41D-C73B-BA52-8E45-104C40520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480" y="1518573"/>
            <a:ext cx="5057053" cy="497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44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9C518-2172-6B32-36D2-380B591D3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2: </a:t>
            </a:r>
            <a:r>
              <a:rPr lang="en-GB" dirty="0" smtClean="0"/>
              <a:t>Tuesday 14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47616-1B61-8D90-DD8A-97B740AA9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7.40: Breakfast</a:t>
            </a:r>
          </a:p>
          <a:p>
            <a:pPr marL="0" indent="0">
              <a:buNone/>
            </a:pPr>
            <a:r>
              <a:rPr lang="en-GB" dirty="0"/>
              <a:t>9.10-10.30: Activity 3</a:t>
            </a:r>
          </a:p>
          <a:p>
            <a:pPr marL="0" indent="0">
              <a:buNone/>
            </a:pPr>
            <a:r>
              <a:rPr lang="en-GB" dirty="0"/>
              <a:t>10.45-12.00: Activity 4</a:t>
            </a:r>
          </a:p>
          <a:p>
            <a:pPr marL="0" indent="0">
              <a:buNone/>
            </a:pPr>
            <a:r>
              <a:rPr lang="en-GB" dirty="0"/>
              <a:t>12.15-14.00: Lunch</a:t>
            </a:r>
          </a:p>
          <a:p>
            <a:pPr marL="0" indent="0">
              <a:buNone/>
            </a:pPr>
            <a:r>
              <a:rPr lang="en-GB" dirty="0"/>
              <a:t>14.00-15.30: Activity 5</a:t>
            </a:r>
          </a:p>
          <a:p>
            <a:pPr marL="0" indent="0">
              <a:buNone/>
            </a:pPr>
            <a:r>
              <a:rPr lang="en-GB" dirty="0"/>
              <a:t>15.45-17.15: Activity 6 </a:t>
            </a:r>
          </a:p>
          <a:p>
            <a:pPr marL="0" indent="0">
              <a:buNone/>
            </a:pPr>
            <a:r>
              <a:rPr lang="en-GB" dirty="0"/>
              <a:t>17.45: Dinner</a:t>
            </a:r>
          </a:p>
          <a:p>
            <a:pPr marL="0" indent="0">
              <a:buNone/>
            </a:pPr>
            <a:r>
              <a:rPr lang="en-GB" dirty="0"/>
              <a:t>19.00-20.30: Activity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5FAFB1-21C4-C1F5-6BA1-5F184F843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542"/>
          <a:stretch/>
        </p:blipFill>
        <p:spPr>
          <a:xfrm>
            <a:off x="7347285" y="365125"/>
            <a:ext cx="4203032" cy="619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70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F9CD3-F15F-85D8-2678-83370FE79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EB850-BE34-41A7-B21B-40B4642E6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3: </a:t>
            </a:r>
            <a:r>
              <a:rPr lang="en-GB" dirty="0" smtClean="0"/>
              <a:t>Wednesday 15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81C4C-B0F4-ECBA-42F8-4EB97EC57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7.30: Breakfast</a:t>
            </a:r>
          </a:p>
          <a:p>
            <a:pPr marL="0" indent="0">
              <a:buNone/>
            </a:pPr>
            <a:r>
              <a:rPr lang="en-US" dirty="0"/>
              <a:t>By 9.00: Adults and Students vacate their rooms, luggage is left in the designated luggage store room. </a:t>
            </a:r>
          </a:p>
          <a:p>
            <a:pPr marL="0" indent="0">
              <a:buNone/>
            </a:pPr>
            <a:r>
              <a:rPr lang="en-US" dirty="0"/>
              <a:t>9.10-10.30: Activity 8</a:t>
            </a:r>
          </a:p>
          <a:p>
            <a:pPr marL="0" indent="0">
              <a:buNone/>
            </a:pPr>
            <a:r>
              <a:rPr lang="en-US" dirty="0"/>
              <a:t>10.45-12.15: Activity 9</a:t>
            </a:r>
          </a:p>
          <a:p>
            <a:pPr marL="0" indent="0">
              <a:buNone/>
            </a:pPr>
            <a:r>
              <a:rPr lang="en-US" dirty="0"/>
              <a:t>12.30: Lunch</a:t>
            </a:r>
          </a:p>
          <a:p>
            <a:pPr marL="0" indent="0">
              <a:buNone/>
            </a:pPr>
            <a:r>
              <a:rPr lang="en-US" dirty="0"/>
              <a:t>Approx. 13.30: Depart. </a:t>
            </a:r>
          </a:p>
          <a:p>
            <a:pPr marL="0" indent="0">
              <a:buNone/>
            </a:pPr>
            <a:r>
              <a:rPr lang="en-US" dirty="0"/>
              <a:t>Approx. 16.00: Arrive at school.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425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8509AE-C295-F060-C397-13F7C4661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62" y="336356"/>
            <a:ext cx="10858837" cy="6227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67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6A56F-C513-B1B2-90CF-68A6BA13E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36" y="26305"/>
            <a:ext cx="9713167" cy="1325563"/>
          </a:xfrm>
        </p:spPr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15BF32-4A4F-0A7D-3CCF-074C47136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263" y="1475874"/>
            <a:ext cx="5261811" cy="5017001"/>
          </a:xfrm>
        </p:spPr>
        <p:txBody>
          <a:bodyPr>
            <a:normAutofit/>
          </a:bodyPr>
          <a:lstStyle/>
          <a:p>
            <a:r>
              <a:rPr lang="en-GB" dirty="0"/>
              <a:t>Giant stand up paddleboarding</a:t>
            </a:r>
          </a:p>
          <a:p>
            <a:r>
              <a:rPr lang="en-GB" dirty="0"/>
              <a:t>Canoe</a:t>
            </a:r>
          </a:p>
          <a:p>
            <a:r>
              <a:rPr lang="en-GB" dirty="0"/>
              <a:t>Kayak</a:t>
            </a:r>
          </a:p>
          <a:p>
            <a:endParaRPr lang="en-GB" dirty="0"/>
          </a:p>
          <a:p>
            <a:r>
              <a:rPr lang="en-GB" dirty="0"/>
              <a:t>Blind Trail</a:t>
            </a:r>
          </a:p>
          <a:p>
            <a:r>
              <a:rPr lang="en-GB" dirty="0"/>
              <a:t>Obstacle Course</a:t>
            </a:r>
          </a:p>
          <a:p>
            <a:r>
              <a:rPr lang="en-GB" dirty="0"/>
              <a:t>Bould</a:t>
            </a:r>
          </a:p>
          <a:p>
            <a:r>
              <a:rPr lang="en-GB" dirty="0"/>
              <a:t>Manor Olympics</a:t>
            </a:r>
          </a:p>
          <a:p>
            <a:r>
              <a:rPr lang="en-GB" dirty="0"/>
              <a:t>Tug-of-war</a:t>
            </a:r>
          </a:p>
          <a:p>
            <a:r>
              <a:rPr lang="en-GB" dirty="0"/>
              <a:t>Climb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02393E-2440-BA27-E8A4-511BB952A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675" y="302741"/>
            <a:ext cx="2895851" cy="18670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4D3F97-6B08-54DF-CB35-E8FE9E64F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789" y="266091"/>
            <a:ext cx="2895850" cy="20189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C64111-F1F6-E6DB-3687-7F091D042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67439"/>
            <a:ext cx="2173702" cy="22800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B65527-1321-6CB8-EF0A-620E8BEDDB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675" y="2444302"/>
            <a:ext cx="2895851" cy="22050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FB29D6-6D25-297D-05D3-197635F0BF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670" y="4923898"/>
            <a:ext cx="3992856" cy="186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055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97238"/>
            <a:ext cx="7543037" cy="1450757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CCW Precursive 1" panose="03050602040000000000" pitchFamily="66" charset="0"/>
              </a:rPr>
              <a:t>Kit list</a:t>
            </a:r>
            <a:br>
              <a:rPr lang="en-GB" sz="3600" dirty="0">
                <a:latin typeface="CCW Precursive 1" panose="03050602040000000000" pitchFamily="66" charset="0"/>
              </a:rPr>
            </a:br>
            <a:endParaRPr lang="en-GB" sz="3600" dirty="0">
              <a:latin typeface="CCW Precursive 1" panose="03050602040000000000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32792" y="258237"/>
            <a:ext cx="10058400" cy="8719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latin typeface="CCW Precursive 1" panose="03050602040000000000" pitchFamily="66" charset="0"/>
              </a:rPr>
              <a:t>Preparing for the Residential </a:t>
            </a:r>
          </a:p>
        </p:txBody>
      </p:sp>
      <p:sp>
        <p:nvSpPr>
          <p:cNvPr id="3" name="Rectangle 2"/>
          <p:cNvSpPr/>
          <p:nvPr/>
        </p:nvSpPr>
        <p:spPr>
          <a:xfrm>
            <a:off x="6927771" y="2433372"/>
            <a:ext cx="4589254" cy="36230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Organise and label clothes in bags according to activities. </a:t>
            </a:r>
          </a:p>
          <a:p>
            <a:pPr algn="ctr"/>
            <a:endParaRPr lang="en-GB" dirty="0">
              <a:latin typeface="CCW Precursive 1" panose="03050602040000000000" pitchFamily="66" charset="0"/>
            </a:endParaRPr>
          </a:p>
          <a:p>
            <a:pPr algn="ctr"/>
            <a:r>
              <a:rPr lang="en-GB" dirty="0">
                <a:latin typeface="CCW Precursive 1" panose="03050602040000000000" pitchFamily="66" charset="0"/>
              </a:rPr>
              <a:t>Good bedtime routines </a:t>
            </a:r>
          </a:p>
          <a:p>
            <a:pPr algn="ctr"/>
            <a:endParaRPr lang="en-GB" dirty="0">
              <a:latin typeface="CCW Precursive 1" panose="03050602040000000000" pitchFamily="66" charset="0"/>
            </a:endParaRPr>
          </a:p>
          <a:p>
            <a:pPr algn="ctr"/>
            <a:r>
              <a:rPr lang="en-GB" dirty="0">
                <a:latin typeface="CCW Precursive 1" panose="03050602040000000000" pitchFamily="66" charset="0"/>
              </a:rPr>
              <a:t>No food allowed (excluding lunch on Day 1)</a:t>
            </a:r>
          </a:p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1B4664-011A-4597-20A3-C0C618FDA9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39" y="1769152"/>
            <a:ext cx="6108301" cy="44746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402C42-6CEF-6BAA-3D75-814C56922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-1640016"/>
            <a:ext cx="8672312" cy="381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66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839" y="1302589"/>
            <a:ext cx="10058400" cy="4753154"/>
          </a:xfrm>
        </p:spPr>
        <p:txBody>
          <a:bodyPr>
            <a:normAutofit fontScale="70000" lnSpcReduction="20000"/>
          </a:bodyPr>
          <a:lstStyle/>
          <a:p>
            <a:r>
              <a:rPr lang="en-GB" sz="3800" b="1" dirty="0">
                <a:latin typeface="CCW Precursive 1" panose="03050602040000000000" pitchFamily="66" charset="0"/>
              </a:rPr>
              <a:t>DO NOT TAKE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Electrical equipment, gaming devices, iPods, MP3 players of any kind!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Mobile phones / cameras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Expensive/unnecessary clothing, make up, jewellery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Chewing gum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Aerosol spray deodorant – health and safety hazard!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Wellies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Denim jeans are not ideal for outdoor use</a:t>
            </a:r>
          </a:p>
          <a:p>
            <a:r>
              <a:rPr lang="en-GB" b="1" dirty="0">
                <a:latin typeface="CCW Precursive 1" panose="03050602040000000000" pitchFamily="66" charset="0"/>
              </a:rPr>
              <a:t>Please label EVERYTHING you bring with you.</a:t>
            </a:r>
          </a:p>
          <a:p>
            <a:r>
              <a:rPr lang="en-GB" dirty="0">
                <a:latin typeface="CCW Precursive 1" panose="03050602040000000000" pitchFamily="66" charset="0"/>
              </a:rPr>
              <a:t>Mobile Phones</a:t>
            </a:r>
          </a:p>
          <a:p>
            <a:r>
              <a:rPr lang="en-GB" sz="3300" b="1" dirty="0">
                <a:latin typeface="CCW Precursive 1" panose="03050602040000000000" pitchFamily="66" charset="0"/>
              </a:rPr>
              <a:t>No mobile phones please. A </a:t>
            </a:r>
            <a:r>
              <a:rPr lang="en-GB" sz="3300" b="1" dirty="0" err="1">
                <a:latin typeface="CCW Precursive 1" panose="03050602040000000000" pitchFamily="66" charset="0"/>
              </a:rPr>
              <a:t>Parentmail</a:t>
            </a:r>
            <a:r>
              <a:rPr lang="en-GB" sz="3300" b="1" dirty="0">
                <a:latin typeface="CCW Precursive 1" panose="03050602040000000000" pitchFamily="66" charset="0"/>
              </a:rPr>
              <a:t> will be sent to parents to inform them we have arrived safely, and, if necessary, on the way home, to inform of any delays</a:t>
            </a:r>
            <a:r>
              <a:rPr lang="en-GB" dirty="0">
                <a:latin typeface="CCW Precursive 1" panose="030506020400000000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0671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0D3EA-E727-6221-B4C4-E6712EA93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68B62-ACE9-0CF8-AB56-C66EFF467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510" y="861718"/>
            <a:ext cx="10058400" cy="4753154"/>
          </a:xfrm>
        </p:spPr>
        <p:txBody>
          <a:bodyPr>
            <a:normAutofit/>
          </a:bodyPr>
          <a:lstStyle/>
          <a:p>
            <a:r>
              <a:rPr lang="en-GB" sz="3800" b="1" dirty="0">
                <a:latin typeface="CCW Precursive 1" panose="03050602040000000000" pitchFamily="66" charset="0"/>
              </a:rPr>
              <a:t>What to wear on sessions</a:t>
            </a: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E37E07-A3DF-BD75-99C2-3295562EE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36" y="1872611"/>
            <a:ext cx="7041582" cy="433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24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CW Precursive 1" panose="03050602040000000000" pitchFamily="66" charset="0"/>
              </a:rPr>
              <a:t>Medical/ Dietary Requirements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14746"/>
            <a:ext cx="10058400" cy="4023360"/>
          </a:xfrm>
        </p:spPr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Please ensure most up to date information is shared with the office. </a:t>
            </a:r>
          </a:p>
          <a:p>
            <a:r>
              <a:rPr lang="en-GB" dirty="0" err="1">
                <a:latin typeface="CCW Precursive 1" panose="03050602040000000000" pitchFamily="66" charset="0"/>
              </a:rPr>
              <a:t>Parentmail</a:t>
            </a:r>
            <a:r>
              <a:rPr lang="en-GB" dirty="0">
                <a:latin typeface="CCW Precursive 1" panose="03050602040000000000" pitchFamily="66" charset="0"/>
              </a:rPr>
              <a:t> form for medical consent which requires NHS number &amp; tetanus details, emergency contacts numbers etc. </a:t>
            </a:r>
            <a:r>
              <a:rPr lang="en-GB" b="1" dirty="0">
                <a:solidFill>
                  <a:srgbClr val="FF0000"/>
                </a:solidFill>
                <a:latin typeface="CCW Precursive 1" panose="03050602040000000000" pitchFamily="66" charset="0"/>
              </a:rPr>
              <a:t>To return by Monday </a:t>
            </a:r>
            <a:r>
              <a:rPr lang="en-GB" b="1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29</a:t>
            </a:r>
            <a:r>
              <a:rPr lang="en-GB" b="1" baseline="300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th</a:t>
            </a:r>
            <a:r>
              <a:rPr lang="en-GB" b="1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 June</a:t>
            </a:r>
            <a:endParaRPr lang="en-GB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We will organise individual meetings where necessary. </a:t>
            </a:r>
          </a:p>
        </p:txBody>
      </p:sp>
      <p:sp>
        <p:nvSpPr>
          <p:cNvPr id="4" name="Rectangle 3"/>
          <p:cNvSpPr/>
          <p:nvPr/>
        </p:nvSpPr>
        <p:spPr>
          <a:xfrm>
            <a:off x="977947" y="3468830"/>
            <a:ext cx="1029706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200" dirty="0"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200" dirty="0"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highlight>
                  <a:srgbClr val="FFFF00"/>
                </a:highlight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If anyone in your party is recovering from a recent injury, (within 3 months for upper body limb &amp; 6 months for lower body limb) fracture or operation they must have a ‘clean bill of health’ from their GP/Consultant and written notification from their parent / carer sent to the activity centre to say that the individual is fit and healthy with no existing conditions that may affect participating in activities i.e. wearing a harness, getting wet etc.</a:t>
            </a:r>
          </a:p>
          <a:p>
            <a:pPr>
              <a:spcAft>
                <a:spcPts val="0"/>
              </a:spcAft>
            </a:pPr>
            <a:endParaRPr lang="en-GB" sz="1200" dirty="0">
              <a:effectLst/>
              <a:highlight>
                <a:srgbClr val="FFFF00"/>
              </a:highlight>
              <a:latin typeface="Univers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6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CW Precursive 1" panose="03050602040000000000" pitchFamily="66" charset="0"/>
              </a:rPr>
              <a:t>Photos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We will update Twitter regularly to keep parents updated. 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If your child does not have permission to have photos taken in school, we will not include them in any of the photos on Twitter. 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/>
            </a:r>
            <a:br>
              <a:rPr lang="en-GB" dirty="0">
                <a:latin typeface="CCW Precursive 1" panose="03050602040000000000" pitchFamily="66" charset="0"/>
              </a:rPr>
            </a:br>
            <a:r>
              <a:rPr lang="en-GB" dirty="0">
                <a:latin typeface="CCW Precursive 1" panose="03050602040000000000" pitchFamily="66" charset="0"/>
              </a:rPr>
              <a:t>Please inform the office if you would like to make any amendments for the trip. </a:t>
            </a:r>
          </a:p>
        </p:txBody>
      </p:sp>
    </p:spTree>
    <p:extLst>
      <p:ext uri="{BB962C8B-B14F-4D97-AF65-F5344CB8AC3E}">
        <p14:creationId xmlns:p14="http://schemas.microsoft.com/office/powerpoint/2010/main" val="1437112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Adults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705" y="1835701"/>
            <a:ext cx="10712283" cy="402336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6 Members of Staff will be accompanying the children on the trip </a:t>
            </a:r>
            <a:endParaRPr lang="en-GB" dirty="0" smtClean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Mrs </a:t>
            </a:r>
            <a:r>
              <a:rPr lang="en-GB" dirty="0" smtClean="0">
                <a:latin typeface="CCW Precursive 1" panose="03050602040000000000" pitchFamily="66" charset="0"/>
              </a:rPr>
              <a:t>Walker </a:t>
            </a: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Mrs Bradbury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Dewey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Tucker 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</a:t>
            </a:r>
            <a:r>
              <a:rPr lang="en-GB" dirty="0" smtClean="0">
                <a:latin typeface="CCW Precursive 1" panose="03050602040000000000" pitchFamily="66" charset="0"/>
              </a:rPr>
              <a:t>Smith</a:t>
            </a: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>
                <a:latin typeface="CCW Precursive 1" panose="03050602040000000000" pitchFamily="66" charset="0"/>
              </a:rPr>
              <a:t>Miss </a:t>
            </a:r>
            <a:r>
              <a:rPr lang="en-GB" smtClean="0">
                <a:latin typeface="CCW Precursive 1" panose="03050602040000000000" pitchFamily="66" charset="0"/>
              </a:rPr>
              <a:t>Morris</a:t>
            </a: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136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Groups and </a:t>
            </a:r>
            <a:br>
              <a:rPr lang="en-GB" dirty="0">
                <a:latin typeface="CCW Precursive 1" panose="03050602040000000000" pitchFamily="66" charset="0"/>
              </a:rPr>
            </a:br>
            <a:r>
              <a:rPr lang="en-GB" dirty="0">
                <a:latin typeface="CCW Precursive 1" panose="03050602040000000000" pitchFamily="66" charset="0"/>
              </a:rPr>
              <a:t>Sleeping Arrangements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39672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Groupings have been made from the names of the three children selected by each child – they are guaranteed to be with at least one person on their list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Groups </a:t>
            </a:r>
            <a:r>
              <a:rPr lang="en-GB" dirty="0" err="1">
                <a:latin typeface="CCW Precursive 1" panose="03050602040000000000" pitchFamily="66" charset="0"/>
              </a:rPr>
              <a:t>Approx</a:t>
            </a:r>
            <a:r>
              <a:rPr lang="en-GB" dirty="0">
                <a:latin typeface="CCW Precursive 1" panose="03050602040000000000" pitchFamily="66" charset="0"/>
              </a:rPr>
              <a:t> 1 adult: 10 children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Sleeping arrangements : Boys and Girls separate rooms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2 adults in each apartment. 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0489" y="4140681"/>
            <a:ext cx="4127224" cy="239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491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Safety</a:t>
            </a:r>
            <a:r>
              <a:rPr lang="en-GB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2213" y="1914745"/>
            <a:ext cx="3100612" cy="2622698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Reminders of behaviour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expectations at home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and in school.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Contact with school throughout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the week.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St Peter’s Risk Assessment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Norfolk Lakes Risk Assessment </a:t>
            </a: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514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From the office: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XCCW Joined PC1c" panose="03050602040000000000" pitchFamily="66" charset="0"/>
              </a:rPr>
              <a:t>T</a:t>
            </a:r>
            <a:r>
              <a:rPr lang="en-GB" dirty="0" smtClean="0">
                <a:latin typeface="XCCW Joined PC1c" panose="03050602040000000000" pitchFamily="66" charset="0"/>
              </a:rPr>
              <a:t>he </a:t>
            </a:r>
            <a:r>
              <a:rPr lang="en-GB" dirty="0">
                <a:latin typeface="XCCW Joined PC1c" panose="03050602040000000000" pitchFamily="66" charset="0"/>
              </a:rPr>
              <a:t>deposit payment of £50 must be paid by Friday 12</a:t>
            </a:r>
            <a:r>
              <a:rPr lang="en-GB" baseline="30000" dirty="0">
                <a:latin typeface="XCCW Joined PC1c" panose="03050602040000000000" pitchFamily="66" charset="0"/>
              </a:rPr>
              <a:t>th</a:t>
            </a:r>
            <a:r>
              <a:rPr lang="en-GB" dirty="0">
                <a:latin typeface="XCCW Joined PC1c" panose="03050602040000000000" pitchFamily="66" charset="0"/>
              </a:rPr>
              <a:t> </a:t>
            </a:r>
            <a:r>
              <a:rPr lang="en-GB" dirty="0" smtClean="0">
                <a:latin typeface="XCCW Joined PC1c" panose="03050602040000000000" pitchFamily="66" charset="0"/>
              </a:rPr>
              <a:t>June.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>
              <a:latin typeface="XCCW Joined PC1c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XCCW Joined PC1c" panose="03050602040000000000" pitchFamily="66" charset="0"/>
              </a:rPr>
              <a:t>This </a:t>
            </a:r>
            <a:r>
              <a:rPr lang="en-GB" dirty="0">
                <a:latin typeface="XCCW Joined PC1c" panose="03050602040000000000" pitchFamily="66" charset="0"/>
              </a:rPr>
              <a:t>is done via </a:t>
            </a:r>
            <a:r>
              <a:rPr lang="en-GB" dirty="0" err="1">
                <a:latin typeface="XCCW Joined PC1c" panose="03050602040000000000" pitchFamily="66" charset="0"/>
              </a:rPr>
              <a:t>Arbor</a:t>
            </a:r>
            <a:r>
              <a:rPr lang="en-GB" dirty="0">
                <a:latin typeface="XCCW Joined PC1c" panose="03050602040000000000" pitchFamily="66" charset="0"/>
              </a:rPr>
              <a:t> Trips.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0017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896828"/>
            <a:ext cx="10058400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CCW Precursive 1" panose="03050602040000000000" pitchFamily="66" charset="0"/>
              </a:rPr>
              <a:t>Questions </a:t>
            </a:r>
          </a:p>
          <a:p>
            <a:pPr marL="0" indent="0">
              <a:buNone/>
            </a:pPr>
            <a:endParaRPr lang="en-GB" sz="40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4000" dirty="0">
                <a:latin typeface="CCW Precursive 1" panose="03050602040000000000" pitchFamily="66" charset="0"/>
              </a:rPr>
              <a:t>We are available now to answer any questions that you may have. </a:t>
            </a:r>
          </a:p>
        </p:txBody>
      </p:sp>
    </p:spTree>
    <p:extLst>
      <p:ext uri="{BB962C8B-B14F-4D97-AF65-F5344CB8AC3E}">
        <p14:creationId xmlns:p14="http://schemas.microsoft.com/office/powerpoint/2010/main" val="162339305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231</TotalTime>
  <Words>713</Words>
  <Application>Microsoft Office PowerPoint</Application>
  <PresentationFormat>Widescreen</PresentationFormat>
  <Paragraphs>122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Aptos</vt:lpstr>
      <vt:lpstr>Calibri</vt:lpstr>
      <vt:lpstr>Calibri Light</vt:lpstr>
      <vt:lpstr>CCW Precursive 1</vt:lpstr>
      <vt:lpstr>Tahoma</vt:lpstr>
      <vt:lpstr>Times New Roman</vt:lpstr>
      <vt:lpstr>Univers</vt:lpstr>
      <vt:lpstr>XCCW Joined PC1c</vt:lpstr>
      <vt:lpstr>Retrospect</vt:lpstr>
      <vt:lpstr>Norfolk Lakes Residential Trip</vt:lpstr>
      <vt:lpstr>Trip Journey</vt:lpstr>
      <vt:lpstr>PowerPoint Presentation</vt:lpstr>
      <vt:lpstr>PowerPoint Presentation</vt:lpstr>
      <vt:lpstr>PowerPoint Presentation</vt:lpstr>
      <vt:lpstr>Day 1: Monday 13th July</vt:lpstr>
      <vt:lpstr>Day 2: Tuesday 14th July</vt:lpstr>
      <vt:lpstr>Day 3: Wednesday 15th July</vt:lpstr>
      <vt:lpstr>PowerPoint Presentation</vt:lpstr>
      <vt:lpstr>Activities</vt:lpstr>
      <vt:lpstr>Kit list </vt:lpstr>
      <vt:lpstr>PowerPoint Presentation</vt:lpstr>
      <vt:lpstr>PowerPoint Presentation</vt:lpstr>
      <vt:lpstr>Medical/ Dietary Requirements </vt:lpstr>
      <vt:lpstr>Photos </vt:lpstr>
      <vt:lpstr>Adults</vt:lpstr>
      <vt:lpstr>Groups and  Sleeping Arrangements </vt:lpstr>
      <vt:lpstr>Safety </vt:lpstr>
      <vt:lpstr>From the office: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Dunne</dc:creator>
  <cp:lastModifiedBy>C Dewey</cp:lastModifiedBy>
  <cp:revision>20</cp:revision>
  <cp:lastPrinted>2022-06-23T13:03:25Z</cp:lastPrinted>
  <dcterms:created xsi:type="dcterms:W3CDTF">2022-06-18T13:28:15Z</dcterms:created>
  <dcterms:modified xsi:type="dcterms:W3CDTF">2026-06-08T07:55:13Z</dcterms:modified>
</cp:coreProperties>
</file>