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21"/>
  </p:notesMasterIdLst>
  <p:sldIdLst>
    <p:sldId id="273" r:id="rId2"/>
    <p:sldId id="258" r:id="rId3"/>
    <p:sldId id="274" r:id="rId4"/>
    <p:sldId id="260" r:id="rId5"/>
    <p:sldId id="259" r:id="rId6"/>
    <p:sldId id="275" r:id="rId7"/>
    <p:sldId id="276" r:id="rId8"/>
    <p:sldId id="277" r:id="rId9"/>
    <p:sldId id="278" r:id="rId10"/>
    <p:sldId id="279" r:id="rId11"/>
    <p:sldId id="261" r:id="rId12"/>
    <p:sldId id="262" r:id="rId13"/>
    <p:sldId id="272" r:id="rId14"/>
    <p:sldId id="263" r:id="rId15"/>
    <p:sldId id="264" r:id="rId16"/>
    <p:sldId id="266" r:id="rId17"/>
    <p:sldId id="267" r:id="rId18"/>
    <p:sldId id="270" r:id="rId19"/>
    <p:sldId id="257" r:id="rId20"/>
  </p:sldIdLst>
  <p:sldSz cx="12192000" cy="6858000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5131" autoAdjust="0"/>
    <p:restoredTop sz="83706" autoAdjust="0"/>
  </p:normalViewPr>
  <p:slideViewPr>
    <p:cSldViewPr snapToGrid="0">
      <p:cViewPr varScale="1">
        <p:scale>
          <a:sx n="72" d="100"/>
          <a:sy n="72" d="100"/>
        </p:scale>
        <p:origin x="82" y="9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A01B1D-BC49-494C-B392-B10020B4F861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D14C88D-5181-45E3-BF99-FD3A70419A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20896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D00C525-953E-4A6C-A27E-E5387F11F562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54356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3955E64-592D-7364-CDCD-0F31974FDE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AD6D9EF-91D9-CFA1-CB0D-D8CCA5550A3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F2F9939-53F2-A783-8CB4-512791A8F2B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34EE0F4-8AC5-7708-6323-23013F0C256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D00C525-953E-4A6C-A27E-E5387F11F562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141214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What our</a:t>
            </a:r>
            <a:r>
              <a:rPr lang="en-GB" baseline="0" dirty="0" smtClean="0"/>
              <a:t> timetable could look like.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14C88D-5181-45E3-BF99-FD3A70419A66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24806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9739E-2B09-412B-8C95-F61720E9DFBE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4B146-36E1-4464-B964-85AB5ECE5DEF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362215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9739E-2B09-412B-8C95-F61720E9DFBE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4B146-36E1-4464-B964-85AB5ECE5D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8809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9739E-2B09-412B-8C95-F61720E9DFBE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4B146-36E1-4464-B964-85AB5ECE5DEF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310390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9739E-2B09-412B-8C95-F61720E9DFBE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4B146-36E1-4464-B964-85AB5ECE5D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67113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9739E-2B09-412B-8C95-F61720E9DFBE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4B146-36E1-4464-B964-85AB5ECE5D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00935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9739E-2B09-412B-8C95-F61720E9DFBE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4B146-36E1-4464-B964-85AB5ECE5D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67799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9739E-2B09-412B-8C95-F61720E9DFBE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4B146-36E1-4464-B964-85AB5ECE5D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88187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5989739E-2B09-412B-8C95-F61720E9DFBE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5A4B146-36E1-4464-B964-85AB5ECE5D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99864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9739E-2B09-412B-8C95-F61720E9DFBE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4B146-36E1-4464-B964-85AB5ECE5D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86645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9739E-2B09-412B-8C95-F61720E9DFBE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4B146-36E1-4464-B964-85AB5ECE5D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23647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9739E-2B09-412B-8C95-F61720E9DFBE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4B146-36E1-4464-B964-85AB5ECE5D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23781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5989739E-2B09-412B-8C95-F61720E9DFBE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75A4B146-36E1-4464-B964-85AB5ECE5DEF}" type="slidenum">
              <a:rPr lang="en-GB" smtClean="0"/>
              <a:t>‹#›</a:t>
            </a:fld>
            <a:endParaRPr lang="en-GB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585576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vimeo.com/manoradventure/norfolklakes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A567A3-6DD0-B5CB-BDE6-F8BB76B3DAD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Norfolk Lakes Residential Trip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088E5C-4F9A-D9D9-F48F-0721F993C6A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dirty="0"/>
              <a:t>Two-night residential visit to:</a:t>
            </a:r>
          </a:p>
          <a:p>
            <a:r>
              <a:rPr lang="en-GB" dirty="0"/>
              <a:t>Norfolk Lakes Activity Centre</a:t>
            </a:r>
          </a:p>
          <a:p>
            <a:r>
              <a:rPr lang="en-GB" dirty="0" smtClean="0"/>
              <a:t>MONDAY 13</a:t>
            </a:r>
            <a:r>
              <a:rPr lang="en-GB" baseline="30000" dirty="0" smtClean="0"/>
              <a:t>TH</a:t>
            </a:r>
            <a:r>
              <a:rPr lang="en-GB" dirty="0" smtClean="0"/>
              <a:t> JULY – WEDNESDAY 15</a:t>
            </a:r>
            <a:r>
              <a:rPr lang="en-GB" baseline="30000" dirty="0" smtClean="0"/>
              <a:t>TH</a:t>
            </a:r>
            <a:r>
              <a:rPr lang="en-GB" dirty="0" smtClean="0"/>
              <a:t> JULY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767958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34BA87-4413-EE46-52DC-523414E267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5567"/>
            <a:ext cx="10515600" cy="1325563"/>
          </a:xfrm>
        </p:spPr>
        <p:txBody>
          <a:bodyPr/>
          <a:lstStyle/>
          <a:p>
            <a:r>
              <a:rPr lang="en-GB" dirty="0"/>
              <a:t>Trip Journey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98DF593-D1E0-1442-C846-D7F4017230C8}"/>
              </a:ext>
            </a:extLst>
          </p:cNvPr>
          <p:cNvSpPr txBox="1"/>
          <p:nvPr/>
        </p:nvSpPr>
        <p:spPr>
          <a:xfrm>
            <a:off x="-69659" y="2374631"/>
            <a:ext cx="4850206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000" dirty="0"/>
              <a:t>Norfolk Lakes Activity Centre, </a:t>
            </a:r>
          </a:p>
          <a:p>
            <a:pPr algn="ctr"/>
            <a:r>
              <a:rPr lang="en-GB" sz="2000" dirty="0"/>
              <a:t>Quarry Ln,  Norwich </a:t>
            </a:r>
          </a:p>
          <a:p>
            <a:pPr algn="ctr"/>
            <a:r>
              <a:rPr lang="en-GB" sz="2000" dirty="0"/>
              <a:t>NR9 5RS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F3A2000-5BE8-7E40-8F14-151824071C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0294" y="262086"/>
            <a:ext cx="6439197" cy="6333828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59DA5E2D-62A2-4630-84C3-0ACB75833FD3}"/>
              </a:ext>
            </a:extLst>
          </p:cNvPr>
          <p:cNvSpPr txBox="1"/>
          <p:nvPr/>
        </p:nvSpPr>
        <p:spPr>
          <a:xfrm>
            <a:off x="262509" y="1189190"/>
            <a:ext cx="399047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Lunch at: </a:t>
            </a:r>
            <a:r>
              <a:rPr lang="en-GB" sz="2000" dirty="0" err="1"/>
              <a:t>Center</a:t>
            </a:r>
            <a:r>
              <a:rPr lang="en-GB" sz="2000" dirty="0"/>
              <a:t> Parcs Elveden Forest, Elveden Forest Elveden Forest Brandon, Thetford IP24 3TR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AE798557-F533-8F30-F245-5C4B5B3E478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073" y="3580012"/>
            <a:ext cx="3990474" cy="30159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76516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3EE586-8C79-779D-4591-B9A12E3D39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38D7131D-01E5-9489-9817-B22C382B92E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3184" y="765634"/>
            <a:ext cx="9725631" cy="5326731"/>
          </a:xfrm>
        </p:spPr>
      </p:pic>
    </p:spTree>
    <p:extLst>
      <p:ext uri="{BB962C8B-B14F-4D97-AF65-F5344CB8AC3E}">
        <p14:creationId xmlns:p14="http://schemas.microsoft.com/office/powerpoint/2010/main" val="1218810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555F7643-6554-F0EC-7BD1-13520A46C1E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811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36819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4121" y="138022"/>
            <a:ext cx="10209416" cy="508095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298701" y="5393437"/>
            <a:ext cx="483414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hlinkClick r:id="rId3"/>
              </a:rPr>
              <a:t>https://vimeo.com/manoradventure/norfolklakes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13525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52E22B-FDB5-A083-9D52-F50F41F038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Day 1: </a:t>
            </a:r>
            <a:r>
              <a:rPr lang="en-GB" dirty="0" smtClean="0"/>
              <a:t>Monday 13</a:t>
            </a:r>
            <a:r>
              <a:rPr lang="en-GB" baseline="30000" dirty="0" smtClean="0"/>
              <a:t>th</a:t>
            </a:r>
            <a:r>
              <a:rPr lang="en-GB" dirty="0" smtClean="0"/>
              <a:t> July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A94D10-40FD-4B92-C834-1E535E1528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90688"/>
            <a:ext cx="5482389" cy="480218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8:45: Children to arrive in hall where they will leave their luggage where medicines will be collected. </a:t>
            </a:r>
          </a:p>
          <a:p>
            <a:pPr marL="0" indent="0">
              <a:buNone/>
            </a:pPr>
            <a:r>
              <a:rPr lang="en-GB" dirty="0"/>
              <a:t>9.00 – 9.30: Inform the children of groups/rooms. </a:t>
            </a:r>
          </a:p>
          <a:p>
            <a:pPr marL="0" indent="0">
              <a:buNone/>
            </a:pPr>
            <a:r>
              <a:rPr lang="en-GB" dirty="0"/>
              <a:t>9.30: Luggage placed on bus. </a:t>
            </a:r>
          </a:p>
          <a:p>
            <a:pPr marL="0" indent="0">
              <a:buNone/>
            </a:pPr>
            <a:r>
              <a:rPr lang="en-GB" dirty="0"/>
              <a:t>10.00: Depart school</a:t>
            </a:r>
          </a:p>
          <a:p>
            <a:pPr marL="0" indent="0">
              <a:buNone/>
            </a:pPr>
            <a:r>
              <a:rPr lang="en-GB" dirty="0"/>
              <a:t>11.30: Stop for lunch at Thetford.</a:t>
            </a:r>
          </a:p>
          <a:p>
            <a:pPr marL="0" indent="0">
              <a:buNone/>
            </a:pPr>
            <a:r>
              <a:rPr lang="en-GB" dirty="0"/>
              <a:t>14.00: Arrive at Norfolk Lakes</a:t>
            </a:r>
          </a:p>
          <a:p>
            <a:pPr marL="0" indent="0">
              <a:buNone/>
            </a:pPr>
            <a:r>
              <a:rPr lang="en-GB" dirty="0"/>
              <a:t>14.30  Room allocation and settle in</a:t>
            </a:r>
          </a:p>
          <a:p>
            <a:pPr marL="0" indent="0">
              <a:buNone/>
            </a:pPr>
            <a:r>
              <a:rPr lang="en-GB" dirty="0"/>
              <a:t>15.45: Activity 1</a:t>
            </a:r>
          </a:p>
          <a:p>
            <a:pPr marL="0" indent="0">
              <a:buNone/>
            </a:pPr>
            <a:r>
              <a:rPr lang="en-GB" dirty="0"/>
              <a:t>17.50: Dinner</a:t>
            </a:r>
          </a:p>
          <a:p>
            <a:pPr marL="0" indent="0">
              <a:buNone/>
            </a:pPr>
            <a:r>
              <a:rPr lang="en-GB" dirty="0"/>
              <a:t>19.00-20.30: Activity 2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065F41D-C73B-BA52-8E45-104C405206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8480" y="1518573"/>
            <a:ext cx="5057053" cy="49743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08448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69C518-2172-6B32-36D2-380B591D3E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Day 2: </a:t>
            </a:r>
            <a:r>
              <a:rPr lang="en-GB" dirty="0" smtClean="0"/>
              <a:t>Tuesday 14</a:t>
            </a:r>
            <a:r>
              <a:rPr lang="en-GB" baseline="30000" dirty="0" smtClean="0"/>
              <a:t>th</a:t>
            </a:r>
            <a:r>
              <a:rPr lang="en-GB" dirty="0" smtClean="0"/>
              <a:t> July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A47616-1B61-8D90-DD8A-97B740AA94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7.40: Breakfast</a:t>
            </a:r>
          </a:p>
          <a:p>
            <a:pPr marL="0" indent="0">
              <a:buNone/>
            </a:pPr>
            <a:r>
              <a:rPr lang="en-GB" dirty="0"/>
              <a:t>9.10-10.30: Activity 3</a:t>
            </a:r>
          </a:p>
          <a:p>
            <a:pPr marL="0" indent="0">
              <a:buNone/>
            </a:pPr>
            <a:r>
              <a:rPr lang="en-GB" dirty="0"/>
              <a:t>10.45-12.00: Activity 4</a:t>
            </a:r>
          </a:p>
          <a:p>
            <a:pPr marL="0" indent="0">
              <a:buNone/>
            </a:pPr>
            <a:r>
              <a:rPr lang="en-GB" dirty="0"/>
              <a:t>12.15-14.00: Lunch</a:t>
            </a:r>
          </a:p>
          <a:p>
            <a:pPr marL="0" indent="0">
              <a:buNone/>
            </a:pPr>
            <a:r>
              <a:rPr lang="en-GB" dirty="0"/>
              <a:t>14.00-15.30: Activity 5</a:t>
            </a:r>
          </a:p>
          <a:p>
            <a:pPr marL="0" indent="0">
              <a:buNone/>
            </a:pPr>
            <a:r>
              <a:rPr lang="en-GB" dirty="0"/>
              <a:t>15.45-17.15: Activity 6 </a:t>
            </a:r>
          </a:p>
          <a:p>
            <a:pPr marL="0" indent="0">
              <a:buNone/>
            </a:pPr>
            <a:r>
              <a:rPr lang="en-GB" dirty="0"/>
              <a:t>17.45: Dinner</a:t>
            </a:r>
          </a:p>
          <a:p>
            <a:pPr marL="0" indent="0">
              <a:buNone/>
            </a:pPr>
            <a:r>
              <a:rPr lang="en-GB" dirty="0"/>
              <a:t>19.00-20.30: Activity 7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D5FAFB1-21C4-C1F5-6BA1-5F184F843AF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542"/>
          <a:stretch/>
        </p:blipFill>
        <p:spPr>
          <a:xfrm>
            <a:off x="7347285" y="365125"/>
            <a:ext cx="4203032" cy="61969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91708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BF9CD3-F15F-85D8-2678-83370FE791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0EB850-BE34-41A7-B21B-40B4642E63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Day 3: </a:t>
            </a:r>
            <a:r>
              <a:rPr lang="en-GB" dirty="0" smtClean="0"/>
              <a:t>Wednesday 15</a:t>
            </a:r>
            <a:r>
              <a:rPr lang="en-GB" baseline="30000" dirty="0" smtClean="0"/>
              <a:t>th</a:t>
            </a:r>
            <a:r>
              <a:rPr lang="en-GB" dirty="0" smtClean="0"/>
              <a:t> July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81C4C-B0F4-ECBA-42F8-4EB97EC57E6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7.30: Breakfast</a:t>
            </a:r>
          </a:p>
          <a:p>
            <a:pPr marL="0" indent="0">
              <a:buNone/>
            </a:pPr>
            <a:r>
              <a:rPr lang="en-US" dirty="0"/>
              <a:t>By 9.00: Adults and Students vacate their rooms, luggage is left in the designated luggage store room. </a:t>
            </a:r>
          </a:p>
          <a:p>
            <a:pPr marL="0" indent="0">
              <a:buNone/>
            </a:pPr>
            <a:r>
              <a:rPr lang="en-US" dirty="0"/>
              <a:t>9.10-10.30: Activity 8</a:t>
            </a:r>
          </a:p>
          <a:p>
            <a:pPr marL="0" indent="0">
              <a:buNone/>
            </a:pPr>
            <a:r>
              <a:rPr lang="en-US" dirty="0"/>
              <a:t>10.45-12.15: Activity 9</a:t>
            </a:r>
          </a:p>
          <a:p>
            <a:pPr marL="0" indent="0">
              <a:buNone/>
            </a:pPr>
            <a:r>
              <a:rPr lang="en-US" dirty="0"/>
              <a:t>12.30: Lunch</a:t>
            </a:r>
          </a:p>
          <a:p>
            <a:pPr marL="0" indent="0">
              <a:buNone/>
            </a:pPr>
            <a:r>
              <a:rPr lang="en-US" dirty="0"/>
              <a:t>Approx. 13.30: Depart. </a:t>
            </a:r>
          </a:p>
          <a:p>
            <a:pPr marL="0" indent="0">
              <a:buNone/>
            </a:pPr>
            <a:r>
              <a:rPr lang="en-US" dirty="0"/>
              <a:t>Approx. 16.00: Arrive at school. 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884258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A8509AE-C295-F060-C397-13F7C4661E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51247" y="553907"/>
            <a:ext cx="9519820" cy="5459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816783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56A56F-C513-B1B2-90CF-68A6BA13E9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636" y="26305"/>
            <a:ext cx="9713167" cy="1325563"/>
          </a:xfrm>
        </p:spPr>
        <p:txBody>
          <a:bodyPr/>
          <a:lstStyle/>
          <a:p>
            <a:r>
              <a:rPr lang="en-GB" dirty="0"/>
              <a:t>Activities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15BF32-4A4F-0A7D-3CCF-074C471369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1263" y="1475874"/>
            <a:ext cx="5261811" cy="5017001"/>
          </a:xfrm>
        </p:spPr>
        <p:txBody>
          <a:bodyPr>
            <a:normAutofit/>
          </a:bodyPr>
          <a:lstStyle/>
          <a:p>
            <a:r>
              <a:rPr lang="en-GB" dirty="0"/>
              <a:t>Giant stand up paddleboarding</a:t>
            </a:r>
          </a:p>
          <a:p>
            <a:r>
              <a:rPr lang="en-GB" dirty="0"/>
              <a:t>Canoe</a:t>
            </a:r>
          </a:p>
          <a:p>
            <a:r>
              <a:rPr lang="en-GB" dirty="0"/>
              <a:t>Kayak</a:t>
            </a:r>
          </a:p>
          <a:p>
            <a:endParaRPr lang="en-GB" dirty="0"/>
          </a:p>
          <a:p>
            <a:r>
              <a:rPr lang="en-GB" dirty="0"/>
              <a:t>Blind Trail</a:t>
            </a:r>
          </a:p>
          <a:p>
            <a:r>
              <a:rPr lang="en-GB" dirty="0"/>
              <a:t>Obstacle Course</a:t>
            </a:r>
          </a:p>
          <a:p>
            <a:r>
              <a:rPr lang="en-GB" dirty="0"/>
              <a:t>Bould</a:t>
            </a:r>
          </a:p>
          <a:p>
            <a:r>
              <a:rPr lang="en-GB" dirty="0"/>
              <a:t>Manor Olympics</a:t>
            </a:r>
          </a:p>
          <a:p>
            <a:r>
              <a:rPr lang="en-GB" dirty="0"/>
              <a:t>Tug-of-war</a:t>
            </a:r>
          </a:p>
          <a:p>
            <a:r>
              <a:rPr lang="en-GB" dirty="0"/>
              <a:t>Climb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A02393E-2440-BA27-E8A4-511BB952A9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7675" y="302741"/>
            <a:ext cx="2895851" cy="186706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A4D3F97-6B08-54DF-CB35-E8FE9E64F3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4789" y="266091"/>
            <a:ext cx="2895850" cy="201893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DC64111-F1F6-E6DB-3687-7F091D04237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2367439"/>
            <a:ext cx="2173702" cy="228002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23B65527-1321-6CB8-EF0A-620E8BEDDBB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7675" y="2444302"/>
            <a:ext cx="2895851" cy="2205097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BEFB29D6-6D25-297D-05D3-197635F0BF3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0670" y="4923898"/>
            <a:ext cx="3992856" cy="1867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205578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897238"/>
            <a:ext cx="7543037" cy="1450757"/>
          </a:xfrm>
        </p:spPr>
        <p:txBody>
          <a:bodyPr>
            <a:noAutofit/>
          </a:bodyPr>
          <a:lstStyle/>
          <a:p>
            <a:pPr algn="ctr"/>
            <a:r>
              <a:rPr lang="en-GB" sz="3600" dirty="0">
                <a:latin typeface="CCW Precursive 1" panose="03050602040000000000" pitchFamily="66" charset="0"/>
              </a:rPr>
              <a:t>Kit list</a:t>
            </a:r>
            <a:br>
              <a:rPr lang="en-GB" sz="3600" dirty="0">
                <a:latin typeface="CCW Precursive 1" panose="03050602040000000000" pitchFamily="66" charset="0"/>
              </a:rPr>
            </a:br>
            <a:endParaRPr lang="en-GB" sz="3600" dirty="0">
              <a:latin typeface="CCW Precursive 1" panose="03050602040000000000" pitchFamily="66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032792" y="258237"/>
            <a:ext cx="10058400" cy="87191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marL="0"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3600" b="1" dirty="0">
                <a:latin typeface="CCW Precursive 1" panose="03050602040000000000" pitchFamily="66" charset="0"/>
              </a:rPr>
              <a:t>Preparing for the Residential </a:t>
            </a:r>
          </a:p>
        </p:txBody>
      </p:sp>
      <p:sp>
        <p:nvSpPr>
          <p:cNvPr id="3" name="Rectangle 2"/>
          <p:cNvSpPr/>
          <p:nvPr/>
        </p:nvSpPr>
        <p:spPr>
          <a:xfrm>
            <a:off x="6927771" y="2433372"/>
            <a:ext cx="4589254" cy="3623093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CCW Precursive 1" panose="03050602040000000000" pitchFamily="66" charset="0"/>
              </a:rPr>
              <a:t>Organise and label clothes in bags according to activities. </a:t>
            </a:r>
          </a:p>
          <a:p>
            <a:pPr algn="ctr"/>
            <a:endParaRPr lang="en-GB" dirty="0">
              <a:latin typeface="CCW Precursive 1" panose="03050602040000000000" pitchFamily="66" charset="0"/>
            </a:endParaRPr>
          </a:p>
          <a:p>
            <a:pPr algn="ctr"/>
            <a:r>
              <a:rPr lang="en-GB" dirty="0">
                <a:latin typeface="CCW Precursive 1" panose="03050602040000000000" pitchFamily="66" charset="0"/>
              </a:rPr>
              <a:t>Good bedtime routines </a:t>
            </a:r>
          </a:p>
          <a:p>
            <a:pPr algn="ctr"/>
            <a:endParaRPr lang="en-GB" dirty="0">
              <a:latin typeface="CCW Precursive 1" panose="03050602040000000000" pitchFamily="66" charset="0"/>
            </a:endParaRPr>
          </a:p>
          <a:p>
            <a:pPr algn="ctr"/>
            <a:r>
              <a:rPr lang="en-GB" dirty="0">
                <a:latin typeface="CCW Precursive 1" panose="03050602040000000000" pitchFamily="66" charset="0"/>
              </a:rPr>
              <a:t>No food allowed (excluding lunch on Day 1)</a:t>
            </a:r>
          </a:p>
          <a:p>
            <a:pPr algn="ctr"/>
            <a:endParaRPr lang="en-GB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51B4664-011A-4597-20A3-C0C618FDA99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239" y="1769152"/>
            <a:ext cx="6108301" cy="447468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E2402C42-6CEF-6BAA-3D75-814C5692248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61992" y="-1576008"/>
            <a:ext cx="8672312" cy="3813873"/>
          </a:xfrm>
          <a:prstGeom prst="rect">
            <a:avLst/>
          </a:prstGeom>
        </p:spPr>
      </p:pic>
      <p:cxnSp>
        <p:nvCxnSpPr>
          <p:cNvPr id="6" name="Straight Connector 5"/>
          <p:cNvCxnSpPr/>
          <p:nvPr/>
        </p:nvCxnSpPr>
        <p:spPr>
          <a:xfrm>
            <a:off x="6628637" y="1956816"/>
            <a:ext cx="5943600" cy="9144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3976639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1839" y="1302589"/>
            <a:ext cx="10058400" cy="4753154"/>
          </a:xfrm>
        </p:spPr>
        <p:txBody>
          <a:bodyPr>
            <a:normAutofit fontScale="70000" lnSpcReduction="20000"/>
          </a:bodyPr>
          <a:lstStyle/>
          <a:p>
            <a:r>
              <a:rPr lang="en-GB" sz="3800" b="1" dirty="0">
                <a:latin typeface="CCW Precursive 1" panose="03050602040000000000" pitchFamily="66" charset="0"/>
              </a:rPr>
              <a:t>DO NOT TAKE</a:t>
            </a:r>
          </a:p>
          <a:p>
            <a:r>
              <a:rPr lang="en-GB" dirty="0">
                <a:latin typeface="CCW Precursive 1" panose="03050602040000000000" pitchFamily="66" charset="0"/>
              </a:rPr>
              <a:t>• Electrical equipment, gaming devices, iPods, MP3 players of any kind!</a:t>
            </a:r>
          </a:p>
          <a:p>
            <a:r>
              <a:rPr lang="en-GB" dirty="0">
                <a:latin typeface="CCW Precursive 1" panose="03050602040000000000" pitchFamily="66" charset="0"/>
              </a:rPr>
              <a:t>• Mobile phones / cameras</a:t>
            </a:r>
          </a:p>
          <a:p>
            <a:r>
              <a:rPr lang="en-GB" dirty="0">
                <a:latin typeface="CCW Precursive 1" panose="03050602040000000000" pitchFamily="66" charset="0"/>
              </a:rPr>
              <a:t>• Expensive/unnecessary clothing, make up, jewellery</a:t>
            </a:r>
          </a:p>
          <a:p>
            <a:r>
              <a:rPr lang="en-GB" dirty="0">
                <a:latin typeface="CCW Precursive 1" panose="03050602040000000000" pitchFamily="66" charset="0"/>
              </a:rPr>
              <a:t>• Chewing gum</a:t>
            </a:r>
          </a:p>
          <a:p>
            <a:r>
              <a:rPr lang="en-GB" dirty="0">
                <a:latin typeface="CCW Precursive 1" panose="03050602040000000000" pitchFamily="66" charset="0"/>
              </a:rPr>
              <a:t>• Aerosol spray deodorant – health and safety hazard!</a:t>
            </a:r>
          </a:p>
          <a:p>
            <a:r>
              <a:rPr lang="en-GB" dirty="0">
                <a:latin typeface="CCW Precursive 1" panose="03050602040000000000" pitchFamily="66" charset="0"/>
              </a:rPr>
              <a:t>• Wellies</a:t>
            </a:r>
          </a:p>
          <a:p>
            <a:r>
              <a:rPr lang="en-GB" dirty="0">
                <a:latin typeface="CCW Precursive 1" panose="03050602040000000000" pitchFamily="66" charset="0"/>
              </a:rPr>
              <a:t>• Denim jeans are not ideal for outdoor use</a:t>
            </a:r>
          </a:p>
          <a:p>
            <a:r>
              <a:rPr lang="en-GB" b="1" dirty="0">
                <a:latin typeface="CCW Precursive 1" panose="03050602040000000000" pitchFamily="66" charset="0"/>
              </a:rPr>
              <a:t>Please label EVERYTHING you bring with you.</a:t>
            </a:r>
          </a:p>
          <a:p>
            <a:r>
              <a:rPr lang="en-GB" dirty="0">
                <a:latin typeface="CCW Precursive 1" panose="03050602040000000000" pitchFamily="66" charset="0"/>
              </a:rPr>
              <a:t>Mobile Phones</a:t>
            </a:r>
          </a:p>
          <a:p>
            <a:r>
              <a:rPr lang="en-GB" sz="3300" b="1" dirty="0">
                <a:latin typeface="CCW Precursive 1" panose="03050602040000000000" pitchFamily="66" charset="0"/>
              </a:rPr>
              <a:t>No mobile phones please. A </a:t>
            </a:r>
            <a:r>
              <a:rPr lang="en-GB" sz="3300" b="1" dirty="0" err="1">
                <a:latin typeface="CCW Precursive 1" panose="03050602040000000000" pitchFamily="66" charset="0"/>
              </a:rPr>
              <a:t>Parentmail</a:t>
            </a:r>
            <a:r>
              <a:rPr lang="en-GB" sz="3300" b="1" dirty="0">
                <a:latin typeface="CCW Precursive 1" panose="03050602040000000000" pitchFamily="66" charset="0"/>
              </a:rPr>
              <a:t> will be sent to parents to inform them we have arrived safely, and, if necessary, on the way home, to inform of any delays</a:t>
            </a:r>
            <a:r>
              <a:rPr lang="en-GB" dirty="0">
                <a:latin typeface="CCW Precursive 1" panose="03050602040000000000" pitchFamily="66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94067182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30D3EA-E727-6221-B4C4-E6712EA939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F68B62-ACE9-0CF8-AB56-C66EFF467C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5510" y="861718"/>
            <a:ext cx="10058400" cy="4753154"/>
          </a:xfrm>
        </p:spPr>
        <p:txBody>
          <a:bodyPr>
            <a:normAutofit/>
          </a:bodyPr>
          <a:lstStyle/>
          <a:p>
            <a:r>
              <a:rPr lang="en-GB" sz="3800" b="1" dirty="0">
                <a:latin typeface="CCW Precursive 1" panose="03050602040000000000" pitchFamily="66" charset="0"/>
              </a:rPr>
              <a:t>What to wear on sessions</a:t>
            </a:r>
          </a:p>
          <a:p>
            <a:endParaRPr lang="en-GB" dirty="0">
              <a:latin typeface="CCW Precursive 1" panose="03050602040000000000" pitchFamily="66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AE37E07-A3DF-BD75-99C2-3295562EEC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8736" y="1872611"/>
            <a:ext cx="7041582" cy="4333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852491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>
                <a:latin typeface="CCW Precursive 1" panose="03050602040000000000" pitchFamily="66" charset="0"/>
              </a:rPr>
              <a:t>Medical/ Dietary Requirements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7280" y="1914746"/>
            <a:ext cx="10058400" cy="4023360"/>
          </a:xfrm>
        </p:spPr>
        <p:txBody>
          <a:bodyPr/>
          <a:lstStyle/>
          <a:p>
            <a:r>
              <a:rPr lang="en-GB" dirty="0">
                <a:latin typeface="CCW Precursive 1" panose="03050602040000000000" pitchFamily="66" charset="0"/>
              </a:rPr>
              <a:t>Please ensure most up to date information is shared with the office. </a:t>
            </a:r>
          </a:p>
          <a:p>
            <a:r>
              <a:rPr lang="en-GB" dirty="0" err="1">
                <a:latin typeface="CCW Precursive 1" panose="03050602040000000000" pitchFamily="66" charset="0"/>
              </a:rPr>
              <a:t>Parentmail</a:t>
            </a:r>
            <a:r>
              <a:rPr lang="en-GB" dirty="0">
                <a:latin typeface="CCW Precursive 1" panose="03050602040000000000" pitchFamily="66" charset="0"/>
              </a:rPr>
              <a:t> form for medical consent which requires NHS number &amp; tetanus details, emergency contacts numbers etc. </a:t>
            </a:r>
            <a:r>
              <a:rPr lang="en-GB" b="1" dirty="0">
                <a:solidFill>
                  <a:srgbClr val="FF0000"/>
                </a:solidFill>
                <a:latin typeface="CCW Precursive 1" panose="03050602040000000000" pitchFamily="66" charset="0"/>
              </a:rPr>
              <a:t>To return by Monday </a:t>
            </a:r>
            <a:r>
              <a:rPr lang="en-GB" b="1" dirty="0" smtClean="0">
                <a:solidFill>
                  <a:srgbClr val="FF0000"/>
                </a:solidFill>
                <a:latin typeface="CCW Precursive 1" panose="03050602040000000000" pitchFamily="66" charset="0"/>
              </a:rPr>
              <a:t>29</a:t>
            </a:r>
            <a:r>
              <a:rPr lang="en-GB" b="1" baseline="30000" dirty="0" smtClean="0">
                <a:solidFill>
                  <a:srgbClr val="FF0000"/>
                </a:solidFill>
                <a:latin typeface="CCW Precursive 1" panose="03050602040000000000" pitchFamily="66" charset="0"/>
              </a:rPr>
              <a:t>th</a:t>
            </a:r>
            <a:r>
              <a:rPr lang="en-GB" b="1" dirty="0" smtClean="0">
                <a:solidFill>
                  <a:srgbClr val="FF0000"/>
                </a:solidFill>
                <a:latin typeface="CCW Precursive 1" panose="03050602040000000000" pitchFamily="66" charset="0"/>
              </a:rPr>
              <a:t> June</a:t>
            </a:r>
            <a:endParaRPr lang="en-GB" b="1" dirty="0">
              <a:solidFill>
                <a:srgbClr val="FF0000"/>
              </a:solidFill>
              <a:latin typeface="CCW Precursive 1" panose="03050602040000000000" pitchFamily="66" charset="0"/>
            </a:endParaRPr>
          </a:p>
          <a:p>
            <a:r>
              <a:rPr lang="en-GB" dirty="0">
                <a:latin typeface="CCW Precursive 1" panose="03050602040000000000" pitchFamily="66" charset="0"/>
              </a:rPr>
              <a:t>We will organise individual meetings where necessary. </a:t>
            </a:r>
          </a:p>
        </p:txBody>
      </p:sp>
      <p:sp>
        <p:nvSpPr>
          <p:cNvPr id="4" name="Rectangle 3"/>
          <p:cNvSpPr/>
          <p:nvPr/>
        </p:nvSpPr>
        <p:spPr>
          <a:xfrm>
            <a:off x="977947" y="3468830"/>
            <a:ext cx="10297065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GB" dirty="0">
                <a:latin typeface="Univers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GB" sz="1200" dirty="0">
              <a:latin typeface="Tahoma" panose="020B060403050404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dirty="0">
                <a:latin typeface="Univers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GB" sz="1200" dirty="0">
              <a:latin typeface="Tahoma" panose="020B060403050404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GB" dirty="0">
                <a:highlight>
                  <a:srgbClr val="FFFF00"/>
                </a:highlight>
                <a:latin typeface="Univers"/>
                <a:ea typeface="Times New Roman" panose="02020603050405020304" pitchFamily="18" charset="0"/>
                <a:cs typeface="Times New Roman" panose="02020603050405020304" pitchFamily="18" charset="0"/>
              </a:rPr>
              <a:t>If anyone in your party is recovering from a recent injury, (within 3 months for upper body limb &amp; 6 months for lower body limb) fracture or operation they must have a ‘clean bill of health’ from their GP/Consultant and written notification from their parent / carer sent to the activity centre to say that the individual is fit and healthy with no existing conditions that may affect participating in activities i.e. wearing a harness, getting wet etc.</a:t>
            </a:r>
          </a:p>
          <a:p>
            <a:pPr>
              <a:spcAft>
                <a:spcPts val="0"/>
              </a:spcAft>
            </a:pPr>
            <a:endParaRPr lang="en-GB" sz="1200" dirty="0">
              <a:effectLst/>
              <a:highlight>
                <a:srgbClr val="FFFF00"/>
              </a:highlight>
              <a:latin typeface="Univers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12629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>
                <a:latin typeface="CCW Precursive 1" panose="03050602040000000000" pitchFamily="66" charset="0"/>
              </a:rPr>
              <a:t>Photos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CCW Precursive 1" panose="03050602040000000000" pitchFamily="66" charset="0"/>
              </a:rPr>
              <a:t>We will update </a:t>
            </a:r>
            <a:r>
              <a:rPr lang="en-GB" dirty="0" smtClean="0">
                <a:latin typeface="CCW Precursive 1" panose="03050602040000000000" pitchFamily="66" charset="0"/>
              </a:rPr>
              <a:t>class pages regularly </a:t>
            </a:r>
            <a:r>
              <a:rPr lang="en-GB" dirty="0">
                <a:latin typeface="CCW Precursive 1" panose="03050602040000000000" pitchFamily="66" charset="0"/>
              </a:rPr>
              <a:t>to keep parents updated. </a:t>
            </a:r>
          </a:p>
          <a:p>
            <a:endParaRPr lang="en-GB" dirty="0">
              <a:latin typeface="CCW Precursive 1" panose="03050602040000000000" pitchFamily="66" charset="0"/>
            </a:endParaRPr>
          </a:p>
          <a:p>
            <a:r>
              <a:rPr lang="en-GB" dirty="0">
                <a:latin typeface="CCW Precursive 1" panose="03050602040000000000" pitchFamily="66" charset="0"/>
              </a:rPr>
              <a:t>If your child does not have permission to have photos taken in school, we will not include them in any of the </a:t>
            </a:r>
            <a:r>
              <a:rPr lang="en-GB" dirty="0" smtClean="0">
                <a:latin typeface="CCW Precursive 1" panose="03050602040000000000" pitchFamily="66" charset="0"/>
              </a:rPr>
              <a:t>photos. </a:t>
            </a:r>
            <a:endParaRPr lang="en-GB" dirty="0">
              <a:latin typeface="CCW Precursive 1" panose="03050602040000000000" pitchFamily="66" charset="0"/>
            </a:endParaRPr>
          </a:p>
          <a:p>
            <a:endParaRPr lang="en-GB" dirty="0">
              <a:latin typeface="CCW Precursive 1" panose="03050602040000000000" pitchFamily="66" charset="0"/>
            </a:endParaRPr>
          </a:p>
          <a:p>
            <a:r>
              <a:rPr lang="en-GB" dirty="0">
                <a:latin typeface="CCW Precursive 1" panose="03050602040000000000" pitchFamily="66" charset="0"/>
              </a:rPr>
              <a:t/>
            </a:r>
            <a:br>
              <a:rPr lang="en-GB" dirty="0">
                <a:latin typeface="CCW Precursive 1" panose="03050602040000000000" pitchFamily="66" charset="0"/>
              </a:rPr>
            </a:br>
            <a:r>
              <a:rPr lang="en-GB" dirty="0">
                <a:latin typeface="CCW Precursive 1" panose="03050602040000000000" pitchFamily="66" charset="0"/>
              </a:rPr>
              <a:t>Please inform the office if you would like to make any amendments for the trip. </a:t>
            </a:r>
          </a:p>
        </p:txBody>
      </p:sp>
    </p:spTree>
    <p:extLst>
      <p:ext uri="{BB962C8B-B14F-4D97-AF65-F5344CB8AC3E}">
        <p14:creationId xmlns:p14="http://schemas.microsoft.com/office/powerpoint/2010/main" val="143711248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latin typeface="CCW Precursive 1" panose="03050602040000000000" pitchFamily="66" charset="0"/>
              </a:rPr>
              <a:t>Adults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8705" y="1835701"/>
            <a:ext cx="10712283" cy="4023360"/>
          </a:xfrm>
        </p:spPr>
        <p:txBody>
          <a:bodyPr/>
          <a:lstStyle/>
          <a:p>
            <a:pPr marL="0" indent="0">
              <a:buNone/>
            </a:pPr>
            <a:r>
              <a:rPr lang="en-GB" dirty="0">
                <a:latin typeface="CCW Precursive 1" panose="03050602040000000000" pitchFamily="66" charset="0"/>
              </a:rPr>
              <a:t>6 Members of Staff will be accompanying the children on the trip </a:t>
            </a:r>
            <a:endParaRPr lang="en-GB" dirty="0" smtClean="0">
              <a:latin typeface="CCW Precursive 1" panose="03050602040000000000" pitchFamily="66" charset="0"/>
            </a:endParaRPr>
          </a:p>
          <a:p>
            <a:pPr marL="0" indent="0">
              <a:buNone/>
            </a:pPr>
            <a:endParaRPr lang="en-GB" dirty="0">
              <a:latin typeface="CCW Precursive 1" panose="03050602040000000000" pitchFamily="66" charset="0"/>
            </a:endParaRPr>
          </a:p>
          <a:p>
            <a:pPr marL="0" indent="0">
              <a:buNone/>
            </a:pPr>
            <a:r>
              <a:rPr lang="en-GB" dirty="0">
                <a:latin typeface="CCW Precursive 1" panose="03050602040000000000" pitchFamily="66" charset="0"/>
              </a:rPr>
              <a:t>Mrs </a:t>
            </a:r>
            <a:r>
              <a:rPr lang="en-GB" dirty="0" smtClean="0">
                <a:latin typeface="CCW Precursive 1" panose="03050602040000000000" pitchFamily="66" charset="0"/>
              </a:rPr>
              <a:t>Walker </a:t>
            </a:r>
            <a:endParaRPr lang="en-GB" dirty="0">
              <a:latin typeface="CCW Precursive 1" panose="03050602040000000000" pitchFamily="66" charset="0"/>
            </a:endParaRPr>
          </a:p>
          <a:p>
            <a:pPr marL="0" indent="0">
              <a:buNone/>
            </a:pPr>
            <a:r>
              <a:rPr lang="en-GB" dirty="0">
                <a:latin typeface="CCW Precursive 1" panose="03050602040000000000" pitchFamily="66" charset="0"/>
              </a:rPr>
              <a:t>Mrs Bradbury</a:t>
            </a:r>
          </a:p>
          <a:p>
            <a:pPr marL="0" indent="0">
              <a:buNone/>
            </a:pPr>
            <a:r>
              <a:rPr lang="en-GB" dirty="0">
                <a:latin typeface="CCW Precursive 1" panose="03050602040000000000" pitchFamily="66" charset="0"/>
              </a:rPr>
              <a:t>Miss Dewey</a:t>
            </a:r>
          </a:p>
          <a:p>
            <a:pPr marL="0" indent="0">
              <a:buNone/>
            </a:pPr>
            <a:r>
              <a:rPr lang="en-GB" dirty="0">
                <a:latin typeface="CCW Precursive 1" panose="03050602040000000000" pitchFamily="66" charset="0"/>
              </a:rPr>
              <a:t>Miss Tucker </a:t>
            </a:r>
          </a:p>
          <a:p>
            <a:pPr marL="0" indent="0">
              <a:buNone/>
            </a:pPr>
            <a:r>
              <a:rPr lang="en-GB" dirty="0">
                <a:latin typeface="CCW Precursive 1" panose="03050602040000000000" pitchFamily="66" charset="0"/>
              </a:rPr>
              <a:t>Miss </a:t>
            </a:r>
            <a:r>
              <a:rPr lang="en-GB" dirty="0" smtClean="0">
                <a:latin typeface="CCW Precursive 1" panose="03050602040000000000" pitchFamily="66" charset="0"/>
              </a:rPr>
              <a:t>Smith</a:t>
            </a:r>
            <a:endParaRPr lang="en-GB" dirty="0">
              <a:latin typeface="CCW Precursive 1" panose="03050602040000000000" pitchFamily="66" charset="0"/>
            </a:endParaRPr>
          </a:p>
          <a:p>
            <a:pPr marL="0" indent="0">
              <a:buNone/>
            </a:pPr>
            <a:r>
              <a:rPr lang="en-GB">
                <a:latin typeface="CCW Precursive 1" panose="03050602040000000000" pitchFamily="66" charset="0"/>
              </a:rPr>
              <a:t>Miss </a:t>
            </a:r>
            <a:r>
              <a:rPr lang="en-GB" smtClean="0">
                <a:latin typeface="CCW Precursive 1" panose="03050602040000000000" pitchFamily="66" charset="0"/>
              </a:rPr>
              <a:t>Morris</a:t>
            </a:r>
            <a:endParaRPr lang="en-GB" dirty="0">
              <a:latin typeface="CCW Precursive 1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013648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latin typeface="CCW Precursive 1" panose="03050602040000000000" pitchFamily="66" charset="0"/>
              </a:rPr>
              <a:t>Groups and </a:t>
            </a:r>
            <a:br>
              <a:rPr lang="en-GB" dirty="0">
                <a:latin typeface="CCW Precursive 1" panose="03050602040000000000" pitchFamily="66" charset="0"/>
              </a:rPr>
            </a:br>
            <a:r>
              <a:rPr lang="en-GB" dirty="0">
                <a:latin typeface="CCW Precursive 1" panose="03050602040000000000" pitchFamily="66" charset="0"/>
              </a:rPr>
              <a:t>Sleeping Arrangements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7280" y="1845734"/>
            <a:ext cx="10058400" cy="3967238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dirty="0">
                <a:latin typeface="CCW Precursive 1" panose="03050602040000000000" pitchFamily="66" charset="0"/>
              </a:rPr>
              <a:t>Groupings have been made from the names of the three children selected by each child – they are guaranteed to be with at least one person on their list</a:t>
            </a:r>
          </a:p>
          <a:p>
            <a:pPr marL="0" indent="0">
              <a:buNone/>
            </a:pPr>
            <a:endParaRPr lang="en-GB" dirty="0">
              <a:latin typeface="CCW Precursive 1" panose="03050602040000000000" pitchFamily="66" charset="0"/>
            </a:endParaRPr>
          </a:p>
          <a:p>
            <a:pPr marL="0" indent="0">
              <a:buNone/>
            </a:pPr>
            <a:r>
              <a:rPr lang="en-GB" dirty="0">
                <a:latin typeface="CCW Precursive 1" panose="03050602040000000000" pitchFamily="66" charset="0"/>
              </a:rPr>
              <a:t>Groups </a:t>
            </a:r>
            <a:r>
              <a:rPr lang="en-GB" dirty="0" err="1">
                <a:latin typeface="CCW Precursive 1" panose="03050602040000000000" pitchFamily="66" charset="0"/>
              </a:rPr>
              <a:t>Approx</a:t>
            </a:r>
            <a:r>
              <a:rPr lang="en-GB" dirty="0">
                <a:latin typeface="CCW Precursive 1" panose="03050602040000000000" pitchFamily="66" charset="0"/>
              </a:rPr>
              <a:t> 1 adult: 10 children</a:t>
            </a:r>
          </a:p>
          <a:p>
            <a:pPr marL="0" indent="0">
              <a:buNone/>
            </a:pPr>
            <a:endParaRPr lang="en-GB" dirty="0">
              <a:latin typeface="CCW Precursive 1" panose="03050602040000000000" pitchFamily="66" charset="0"/>
            </a:endParaRPr>
          </a:p>
          <a:p>
            <a:pPr marL="0" indent="0">
              <a:buNone/>
            </a:pPr>
            <a:r>
              <a:rPr lang="en-GB" dirty="0">
                <a:latin typeface="CCW Precursive 1" panose="03050602040000000000" pitchFamily="66" charset="0"/>
              </a:rPr>
              <a:t>Sleeping arrangements : Boys and Girls separate rooms</a:t>
            </a:r>
          </a:p>
          <a:p>
            <a:pPr marL="0" indent="0">
              <a:buNone/>
            </a:pPr>
            <a:r>
              <a:rPr lang="en-GB" dirty="0">
                <a:latin typeface="CCW Precursive 1" panose="03050602040000000000" pitchFamily="66" charset="0"/>
              </a:rPr>
              <a:t>2 adults in each apartment. </a:t>
            </a:r>
          </a:p>
          <a:p>
            <a:pPr marL="0" indent="0">
              <a:buNone/>
            </a:pPr>
            <a:endParaRPr lang="en-GB" dirty="0">
              <a:latin typeface="CCW Precursive 1" panose="03050602040000000000" pitchFamily="66" charset="0"/>
            </a:endParaRPr>
          </a:p>
          <a:p>
            <a:pPr marL="0" indent="0">
              <a:buNone/>
            </a:pPr>
            <a:endParaRPr lang="en-GB" dirty="0">
              <a:latin typeface="CCW Precursive 1" panose="03050602040000000000" pitchFamily="66" charset="0"/>
            </a:endParaRPr>
          </a:p>
          <a:p>
            <a:pPr marL="0" indent="0">
              <a:buNone/>
            </a:pPr>
            <a:r>
              <a:rPr lang="en-GB" dirty="0">
                <a:latin typeface="CCW Precursive 1" panose="03050602040000000000" pitchFamily="66" charset="0"/>
              </a:rPr>
              <a:t>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40489" y="4140681"/>
            <a:ext cx="4127224" cy="23970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684916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latin typeface="CCW Precursive 1" panose="03050602040000000000" pitchFamily="66" charset="0"/>
              </a:rPr>
              <a:t>Safety</a:t>
            </a:r>
            <a:r>
              <a:rPr lang="en-GB" dirty="0"/>
              <a:t> 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672213" y="1914745"/>
            <a:ext cx="3100612" cy="2622698"/>
          </a:xfrm>
          <a:prstGeom prst="rect">
            <a:avLst/>
          </a:prstGeom>
        </p:spPr>
      </p:pic>
      <p:sp>
        <p:nvSpPr>
          <p:cNvPr id="5" name="Content Placeholder 2"/>
          <p:cNvSpPr txBox="1">
            <a:spLocks/>
          </p:cNvSpPr>
          <p:nvPr/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 fontScale="92500" lnSpcReduction="10000"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3200" dirty="0">
                <a:latin typeface="CCW Precursive 1" panose="03050602040000000000" pitchFamily="66" charset="0"/>
              </a:rPr>
              <a:t>Reminders of behaviour </a:t>
            </a:r>
          </a:p>
          <a:p>
            <a:pPr marL="0" indent="0">
              <a:buNone/>
            </a:pPr>
            <a:r>
              <a:rPr lang="en-GB" sz="3200" dirty="0">
                <a:latin typeface="CCW Precursive 1" panose="03050602040000000000" pitchFamily="66" charset="0"/>
              </a:rPr>
              <a:t>expectations at home</a:t>
            </a:r>
          </a:p>
          <a:p>
            <a:pPr marL="0" indent="0">
              <a:buNone/>
            </a:pPr>
            <a:r>
              <a:rPr lang="en-GB" sz="3200" dirty="0">
                <a:latin typeface="CCW Precursive 1" panose="03050602040000000000" pitchFamily="66" charset="0"/>
              </a:rPr>
              <a:t>and in school.</a:t>
            </a:r>
          </a:p>
          <a:p>
            <a:pPr marL="0" indent="0">
              <a:buNone/>
            </a:pPr>
            <a:r>
              <a:rPr lang="en-GB" sz="3200" dirty="0">
                <a:latin typeface="CCW Precursive 1" panose="03050602040000000000" pitchFamily="66" charset="0"/>
              </a:rPr>
              <a:t>Contact with school throughout </a:t>
            </a:r>
          </a:p>
          <a:p>
            <a:pPr marL="0" indent="0">
              <a:buNone/>
            </a:pPr>
            <a:r>
              <a:rPr lang="en-GB" sz="3200" dirty="0">
                <a:latin typeface="CCW Precursive 1" panose="03050602040000000000" pitchFamily="66" charset="0"/>
              </a:rPr>
              <a:t>the week. </a:t>
            </a:r>
          </a:p>
          <a:p>
            <a:pPr marL="0" indent="0">
              <a:buNone/>
            </a:pPr>
            <a:r>
              <a:rPr lang="en-GB" sz="3200" dirty="0">
                <a:latin typeface="CCW Precursive 1" panose="03050602040000000000" pitchFamily="66" charset="0"/>
              </a:rPr>
              <a:t>St Peter’s Risk Assessment </a:t>
            </a:r>
          </a:p>
          <a:p>
            <a:pPr marL="0" indent="0">
              <a:buNone/>
            </a:pPr>
            <a:r>
              <a:rPr lang="en-GB" sz="3200" dirty="0">
                <a:latin typeface="CCW Precursive 1" panose="03050602040000000000" pitchFamily="66" charset="0"/>
              </a:rPr>
              <a:t>Norfolk Lakes Risk Assessment </a:t>
            </a:r>
          </a:p>
          <a:p>
            <a:pPr marL="0" indent="0">
              <a:buNone/>
            </a:pPr>
            <a:endParaRPr lang="en-GB" sz="3200" dirty="0">
              <a:latin typeface="CCW Precursive 1" panose="03050602040000000000" pitchFamily="66" charset="0"/>
            </a:endParaRPr>
          </a:p>
          <a:p>
            <a:pPr marL="0" indent="0">
              <a:buNone/>
            </a:pPr>
            <a:endParaRPr lang="en-GB" sz="3200" dirty="0">
              <a:latin typeface="CCW Precursive 1" panose="03050602040000000000" pitchFamily="66" charset="0"/>
            </a:endParaRPr>
          </a:p>
          <a:p>
            <a:pPr marL="0" indent="0">
              <a:buNone/>
            </a:pPr>
            <a:endParaRPr lang="en-GB" sz="3200" dirty="0">
              <a:latin typeface="CCW Precursive 1" panose="03050602040000000000" pitchFamily="66" charset="0"/>
            </a:endParaRPr>
          </a:p>
          <a:p>
            <a:endParaRPr lang="en-GB" dirty="0">
              <a:latin typeface="CCW Precursive 1" panose="03050602040000000000" pitchFamily="66" charset="0"/>
            </a:endParaRPr>
          </a:p>
          <a:p>
            <a:endParaRPr lang="en-GB" dirty="0">
              <a:latin typeface="CCW Precursive 1" panose="03050602040000000000" pitchFamily="66" charset="0"/>
            </a:endParaRPr>
          </a:p>
          <a:p>
            <a:pPr marL="0" indent="0">
              <a:buFont typeface="Calibri" panose="020F0502020204030204" pitchFamily="34" charset="0"/>
              <a:buNone/>
            </a:pPr>
            <a:endParaRPr lang="en-GB" dirty="0">
              <a:latin typeface="CCW Precursive 1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351401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CW Precursive 1" panose="03050602040000000000" pitchFamily="66" charset="0"/>
              </a:rPr>
              <a:t>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7280" y="896828"/>
            <a:ext cx="10058400" cy="40233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4000" dirty="0">
                <a:latin typeface="CCW Precursive 1" panose="03050602040000000000" pitchFamily="66" charset="0"/>
              </a:rPr>
              <a:t>Questions </a:t>
            </a:r>
          </a:p>
          <a:p>
            <a:pPr marL="0" indent="0">
              <a:buNone/>
            </a:pPr>
            <a:endParaRPr lang="en-GB" sz="4000" dirty="0">
              <a:latin typeface="CCW Precursive 1" panose="03050602040000000000" pitchFamily="66" charset="0"/>
            </a:endParaRPr>
          </a:p>
          <a:p>
            <a:pPr marL="0" indent="0">
              <a:buNone/>
            </a:pPr>
            <a:r>
              <a:rPr lang="en-GB" sz="4000" dirty="0">
                <a:latin typeface="CCW Precursive 1" panose="03050602040000000000" pitchFamily="66" charset="0"/>
              </a:rPr>
              <a:t>We are available now to answer any questions that you may have. </a:t>
            </a:r>
          </a:p>
        </p:txBody>
      </p:sp>
    </p:spTree>
    <p:extLst>
      <p:ext uri="{BB962C8B-B14F-4D97-AF65-F5344CB8AC3E}">
        <p14:creationId xmlns:p14="http://schemas.microsoft.com/office/powerpoint/2010/main" val="1623393050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Orange Red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231</TotalTime>
  <Words>694</Words>
  <Application>Microsoft Office PowerPoint</Application>
  <PresentationFormat>Widescreen</PresentationFormat>
  <Paragraphs>120</Paragraphs>
  <Slides>19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7" baseType="lpstr">
      <vt:lpstr>Aptos</vt:lpstr>
      <vt:lpstr>Calibri</vt:lpstr>
      <vt:lpstr>Calibri Light</vt:lpstr>
      <vt:lpstr>CCW Precursive 1</vt:lpstr>
      <vt:lpstr>Tahoma</vt:lpstr>
      <vt:lpstr>Times New Roman</vt:lpstr>
      <vt:lpstr>Univers</vt:lpstr>
      <vt:lpstr>Retrospect</vt:lpstr>
      <vt:lpstr>Norfolk Lakes Residential Trip</vt:lpstr>
      <vt:lpstr>Trip Journey</vt:lpstr>
      <vt:lpstr>PowerPoint Presentation</vt:lpstr>
      <vt:lpstr>PowerPoint Presentation</vt:lpstr>
      <vt:lpstr>PowerPoint Presentation</vt:lpstr>
      <vt:lpstr>Day 1: Monday 13th July</vt:lpstr>
      <vt:lpstr>Day 2: Tuesday 14th July</vt:lpstr>
      <vt:lpstr>Day 3: Wednesday 15th July</vt:lpstr>
      <vt:lpstr>PowerPoint Presentation</vt:lpstr>
      <vt:lpstr>Activities</vt:lpstr>
      <vt:lpstr>Kit list </vt:lpstr>
      <vt:lpstr>PowerPoint Presentation</vt:lpstr>
      <vt:lpstr>PowerPoint Presentation</vt:lpstr>
      <vt:lpstr>Medical/ Dietary Requirements </vt:lpstr>
      <vt:lpstr>Photos </vt:lpstr>
      <vt:lpstr>Adults</vt:lpstr>
      <vt:lpstr>Groups and  Sleeping Arrangements </vt:lpstr>
      <vt:lpstr>Safety </vt:lpstr>
      <vt:lpstr>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 Dunne</dc:creator>
  <cp:lastModifiedBy>C Dewey</cp:lastModifiedBy>
  <cp:revision>22</cp:revision>
  <cp:lastPrinted>2022-06-23T13:03:25Z</cp:lastPrinted>
  <dcterms:created xsi:type="dcterms:W3CDTF">2022-06-18T13:28:15Z</dcterms:created>
  <dcterms:modified xsi:type="dcterms:W3CDTF">2026-06-29T09:50:52Z</dcterms:modified>
</cp:coreProperties>
</file>